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6" r:id="rId4"/>
    <p:sldId id="261" r:id="rId5"/>
    <p:sldId id="270" r:id="rId6"/>
    <p:sldId id="257" r:id="rId7"/>
    <p:sldId id="275" r:id="rId8"/>
    <p:sldId id="274" r:id="rId9"/>
    <p:sldId id="271" r:id="rId10"/>
    <p:sldId id="258" r:id="rId11"/>
    <p:sldId id="259" r:id="rId12"/>
    <p:sldId id="277" r:id="rId13"/>
    <p:sldId id="278" r:id="rId14"/>
    <p:sldId id="263" r:id="rId15"/>
    <p:sldId id="264" r:id="rId16"/>
    <p:sldId id="262" r:id="rId17"/>
    <p:sldId id="268" r:id="rId18"/>
    <p:sldId id="269" r:id="rId19"/>
    <p:sldId id="279" r:id="rId20"/>
    <p:sldId id="266" r:id="rId21"/>
    <p:sldId id="280" r:id="rId22"/>
    <p:sldId id="267" r:id="rId2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09" autoAdjust="0"/>
    <p:restoredTop sz="94660"/>
  </p:normalViewPr>
  <p:slideViewPr>
    <p:cSldViewPr snapToGrid="0">
      <p:cViewPr varScale="1">
        <p:scale>
          <a:sx n="59" d="100"/>
          <a:sy n="59" d="100"/>
        </p:scale>
        <p:origin x="6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7BE3A8-B38E-4CF1-A7A9-4455F9EA52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4DE5056-E23B-49AD-8845-0A65B63204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57A04A4-4B0F-48C4-BE0C-E5399D8B4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F141-5179-4A01-BAF8-13C1D8F12734}" type="datetimeFigureOut">
              <a:rPr lang="sv-SE" smtClean="0"/>
              <a:t>2022-02-06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68F9BB6-4B07-4DB3-A619-33DC8670D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46F6D9F-A90A-400B-931E-317A14A56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3D4D-CBA9-432A-A468-6FA3C9AC5D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7926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A6F2820-C379-435D-BC0F-5A137B43E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3DFF7F3-F1A3-4639-8AAC-F7F5B926C5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F02A420-F3A7-40BE-9F7B-BB3202B27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F141-5179-4A01-BAF8-13C1D8F12734}" type="datetimeFigureOut">
              <a:rPr lang="sv-SE" smtClean="0"/>
              <a:t>2022-02-06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A2C86B7-8650-466A-AEA5-C16B244BC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1FD7F4-83CC-4A01-9BB2-3B9589D54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3D4D-CBA9-432A-A468-6FA3C9AC5D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4715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9B1CCD01-A59A-4E6C-9664-28589EAE5A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BD771C0-0DFC-4089-8FFE-3604C738DB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9EB3C72-85B7-4500-8C8E-94B9EAA3A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F141-5179-4A01-BAF8-13C1D8F12734}" type="datetimeFigureOut">
              <a:rPr lang="sv-SE" smtClean="0"/>
              <a:t>2022-02-06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CD947AB-72F6-4B1C-BBC3-083FDA85E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641A38F-B84B-4470-B6FB-273D45958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3D4D-CBA9-432A-A468-6FA3C9AC5D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6369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150826-DDA7-4D31-973A-05387A31A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9BF1BFC-7521-4044-BC45-D92830E00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DA4A7CA-B159-4443-85C8-70BE5EAE0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F141-5179-4A01-BAF8-13C1D8F12734}" type="datetimeFigureOut">
              <a:rPr lang="sv-SE" smtClean="0"/>
              <a:t>2022-02-06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A97E26B-E278-441D-A775-4520A06F9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7141BC-700C-407D-A06C-14C8B9A33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3D4D-CBA9-432A-A468-6FA3C9AC5D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4894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97D444-C69C-4D44-9C92-03FC3EFE5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EAA1431-9CDE-4708-AA09-8F2A1BE4B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E2E5C99-CC82-41D3-8F72-2FF63B748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F141-5179-4A01-BAF8-13C1D8F12734}" type="datetimeFigureOut">
              <a:rPr lang="sv-SE" smtClean="0"/>
              <a:t>2022-02-06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71B3EC1-1543-4749-BB10-CE7E98208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5594E69-5CF0-42B6-8C73-8CFDF9B0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3D4D-CBA9-432A-A468-6FA3C9AC5D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2202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3B4B6C-51B3-4F12-A01D-E77B13F7B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F9F3726-9051-4F14-8B28-D08252726B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4B23AE9-8530-475F-A33B-7CF48159FF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99FC64C-A2BB-491F-9E03-9807D89C3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F141-5179-4A01-BAF8-13C1D8F12734}" type="datetimeFigureOut">
              <a:rPr lang="sv-SE" smtClean="0"/>
              <a:t>2022-02-06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28523A2-D994-4D17-BE90-589EC7E07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75238E2-C19B-45F1-81E4-9DCB3A296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3D4D-CBA9-432A-A468-6FA3C9AC5D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0103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6B5240-D117-435D-9651-12636E026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E6CEE60-97FA-4FF0-8D3B-06B881D05D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E875469-56BC-4247-8A2B-989102C40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B079536-2FA1-4BD8-BF6A-C4EF2CBB57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4584890-C13E-49E4-BF64-1B13AA214A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3EC84297-01CB-44C9-835D-D7D627922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F141-5179-4A01-BAF8-13C1D8F12734}" type="datetimeFigureOut">
              <a:rPr lang="sv-SE" smtClean="0"/>
              <a:t>2022-02-06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3DCC7835-B27F-425D-9723-928F2AB7F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3E425995-27F5-4716-8352-D73FCC3E8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3D4D-CBA9-432A-A468-6FA3C9AC5D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6876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5E7FAC-CA8D-4D79-A79B-C3BD28A61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F671252-1FC4-4F7D-BB0E-F8970DAC5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F141-5179-4A01-BAF8-13C1D8F12734}" type="datetimeFigureOut">
              <a:rPr lang="sv-SE" smtClean="0"/>
              <a:t>2022-02-06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0715A21-28F9-4F7B-9435-11C1E7C12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B410E9E-6E00-4706-970C-EDBA7CCBC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3D4D-CBA9-432A-A468-6FA3C9AC5D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017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8B7CB83-2C19-4391-A7DA-DC3252995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F141-5179-4A01-BAF8-13C1D8F12734}" type="datetimeFigureOut">
              <a:rPr lang="sv-SE" smtClean="0"/>
              <a:t>2022-02-06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0EBF8A60-7B02-4334-A73B-17E73C9D9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1474DA5-0953-4145-BA37-501E66A70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3D4D-CBA9-432A-A468-6FA3C9AC5D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6368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5311AA-C3E0-4CAE-9B5C-58642ACCB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78548DA-94E4-4CE6-A0AC-CD9F90C46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708A88F-5262-4798-A2D6-A0EBC72258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573A093-55A5-4848-AF42-040280032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F141-5179-4A01-BAF8-13C1D8F12734}" type="datetimeFigureOut">
              <a:rPr lang="sv-SE" smtClean="0"/>
              <a:t>2022-02-06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F3AF5A0-81C1-4241-8B37-9C5FAF286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897AC9F-601B-40A6-A2F9-3EAA5F661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3D4D-CBA9-432A-A468-6FA3C9AC5D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0408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868755-C19E-4133-82B4-194FC1058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22938B5D-6AB6-47B6-A2ED-A0C85B63BD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D85F969-4E85-4570-913B-966B351F36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BC19E5C-CA01-426E-9682-5F7E0E7CC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F141-5179-4A01-BAF8-13C1D8F12734}" type="datetimeFigureOut">
              <a:rPr lang="sv-SE" smtClean="0"/>
              <a:t>2022-02-06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948D998-DF08-4F70-B84F-5A0C50867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3C9FD61-C76A-4B5B-9387-AFA56E418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3D4D-CBA9-432A-A468-6FA3C9AC5D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848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98C5803-28D0-447A-B1C2-12E76E9B0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C7D5297-4F5A-43F2-B7CE-DECFFA4913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0B3B314-A06A-40D4-8774-7BA3A84617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1F141-5179-4A01-BAF8-13C1D8F12734}" type="datetimeFigureOut">
              <a:rPr lang="sv-SE" smtClean="0"/>
              <a:t>2022-02-06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B4825BD-20E7-4C18-8F14-3D728B5B0F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88DC738-9D50-4EEB-8D3B-8AE37CB194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83D4D-CBA9-432A-A468-6FA3C9AC5D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1656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3AB85E-4243-49A1-A914-0E6CEDFAE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1114" y="182825"/>
            <a:ext cx="10537371" cy="3327138"/>
          </a:xfrm>
        </p:spPr>
        <p:txBody>
          <a:bodyPr>
            <a:normAutofit fontScale="90000"/>
          </a:bodyPr>
          <a:lstStyle/>
          <a:p>
            <a:r>
              <a:rPr lang="sv-SE" dirty="0"/>
              <a:t>Vad är nytt inom</a:t>
            </a:r>
            <a:br>
              <a:rPr lang="sv-SE" dirty="0"/>
            </a:br>
            <a:r>
              <a:rPr lang="sv-SE" dirty="0"/>
              <a:t> ankyloserande spondylit, AS, </a:t>
            </a:r>
            <a:br>
              <a:rPr lang="sv-SE" dirty="0"/>
            </a:br>
            <a:r>
              <a:rPr lang="sv-SE" dirty="0"/>
              <a:t>och icke-radiografisk spondylartrit? 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111C2C6-57C0-42A6-BAB7-955AC76E3A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49189"/>
            <a:ext cx="9144000" cy="1655762"/>
          </a:xfrm>
        </p:spPr>
        <p:txBody>
          <a:bodyPr>
            <a:normAutofit/>
          </a:bodyPr>
          <a:lstStyle/>
          <a:p>
            <a:endParaRPr lang="sv-SE" sz="3200" i="1" dirty="0"/>
          </a:p>
          <a:p>
            <a:r>
              <a:rPr lang="sv-SE" sz="3200" b="1" i="1" dirty="0"/>
              <a:t>Diagnostik – hjärta/kärl - träning – läkemedel 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B46B7D09-9C8C-4901-A716-8D0F4D4F9AC5}"/>
              </a:ext>
            </a:extLst>
          </p:cNvPr>
          <p:cNvSpPr txBox="1"/>
          <p:nvPr/>
        </p:nvSpPr>
        <p:spPr>
          <a:xfrm>
            <a:off x="6618514" y="5844178"/>
            <a:ext cx="5159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i="1" dirty="0"/>
              <a:t>Nicklas Nilsson, reumatologmottagningen Sahlgrenska</a:t>
            </a:r>
          </a:p>
        </p:txBody>
      </p:sp>
    </p:spTree>
    <p:extLst>
      <p:ext uri="{BB962C8B-B14F-4D97-AF65-F5344CB8AC3E}">
        <p14:creationId xmlns:p14="http://schemas.microsoft.com/office/powerpoint/2010/main" val="3906642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6CD579-6CF3-409B-B13E-51B9B63E9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1999" cy="1325563"/>
          </a:xfrm>
        </p:spPr>
        <p:txBody>
          <a:bodyPr>
            <a:normAutofit/>
          </a:bodyPr>
          <a:lstStyle/>
          <a:p>
            <a:pPr algn="ctr"/>
            <a:r>
              <a:rPr lang="sv-SE" sz="3600" dirty="0"/>
              <a:t>Vanlig röntgen ser inte </a:t>
            </a:r>
            <a:br>
              <a:rPr lang="sv-SE" sz="3600" dirty="0"/>
            </a:br>
            <a:r>
              <a:rPr lang="sv-SE" sz="3600" dirty="0"/>
              <a:t>inflammation i bäckenleder (</a:t>
            </a:r>
            <a:r>
              <a:rPr lang="sv-SE" sz="3600" dirty="0" err="1"/>
              <a:t>sakroiliit</a:t>
            </a:r>
            <a:r>
              <a:rPr lang="sv-SE" sz="3600" dirty="0"/>
              <a:t>)!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F13DA00-EFAA-457C-9088-9F04982C2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Röntgen bäckenleder helt otillförlitligt för diagnos </a:t>
            </a:r>
            <a:r>
              <a:rPr lang="sv-SE" dirty="0" err="1"/>
              <a:t>sakroiliit</a:t>
            </a:r>
            <a:r>
              <a:rPr lang="sv-SE" dirty="0"/>
              <a:t>. </a:t>
            </a:r>
          </a:p>
          <a:p>
            <a:r>
              <a:rPr lang="sv-SE" dirty="0"/>
              <a:t>Vanlig röntgen ländrygg kan se sänkta </a:t>
            </a:r>
            <a:r>
              <a:rPr lang="sv-SE" dirty="0" err="1"/>
              <a:t>disker</a:t>
            </a:r>
            <a:r>
              <a:rPr lang="sv-SE" dirty="0"/>
              <a:t> och något slitageförändringar i ryggleder – men MR ser mycket mer här också. </a:t>
            </a:r>
          </a:p>
          <a:p>
            <a:r>
              <a:rPr lang="sv-SE" dirty="0"/>
              <a:t>Vanlig röntgen kan visa förkalkningar i senfästen som resttillstånd efter inflammation. </a:t>
            </a:r>
          </a:p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5E2B2E0-D48B-4EB6-A9C5-F7CB33259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0041" y="4001294"/>
            <a:ext cx="8513732" cy="2856706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D8410D0C-E90B-4F60-836E-ED9D30243308}"/>
              </a:ext>
            </a:extLst>
          </p:cNvPr>
          <p:cNvSpPr txBox="1"/>
          <p:nvPr/>
        </p:nvSpPr>
        <p:spPr>
          <a:xfrm>
            <a:off x="3951513" y="4256315"/>
            <a:ext cx="4354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i="1" dirty="0">
                <a:solidFill>
                  <a:srgbClr val="FF0000"/>
                </a:solidFill>
              </a:rPr>
              <a:t>Förkalkning senfästen häl</a:t>
            </a:r>
          </a:p>
        </p:txBody>
      </p:sp>
    </p:spTree>
    <p:extLst>
      <p:ext uri="{BB962C8B-B14F-4D97-AF65-F5344CB8AC3E}">
        <p14:creationId xmlns:p14="http://schemas.microsoft.com/office/powerpoint/2010/main" val="488064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773A4D-9E1D-4594-8B63-FB4778DAC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Blodprov vid AS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D396CE8-636E-41E2-93F8-C43106CAB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v-SE" dirty="0"/>
              <a:t>Den genetiska faktorn </a:t>
            </a:r>
            <a:r>
              <a:rPr lang="sv-SE" b="1" dirty="0"/>
              <a:t>HLAB27</a:t>
            </a:r>
            <a:r>
              <a:rPr lang="sv-SE" dirty="0"/>
              <a:t> finns hos 10% av befolkningen, men hos över 90% av de som har AS. </a:t>
            </a:r>
          </a:p>
          <a:p>
            <a:pPr>
              <a:lnSpc>
                <a:spcPct val="150000"/>
              </a:lnSpc>
            </a:pPr>
            <a:r>
              <a:rPr lang="sv-SE" dirty="0"/>
              <a:t>Hos personer med inflammatorisk ryggvärk säger ett positivt HLAB27 att risken är stor att det rör sig om reumatisk ryggsjukdom. </a:t>
            </a:r>
          </a:p>
          <a:p>
            <a:pPr>
              <a:lnSpc>
                <a:spcPct val="150000"/>
              </a:lnSpc>
            </a:pPr>
            <a:r>
              <a:rPr lang="sv-SE" b="1" dirty="0"/>
              <a:t>CRP</a:t>
            </a:r>
            <a:r>
              <a:rPr lang="sv-SE" dirty="0"/>
              <a:t>: Ett mått på inflammation. Inte alltid förhöjt vid aktiv AS, men om det är förhöjt så är det ett säkert tecken på inflammation. </a:t>
            </a:r>
          </a:p>
        </p:txBody>
      </p:sp>
    </p:spTree>
    <p:extLst>
      <p:ext uri="{BB962C8B-B14F-4D97-AF65-F5344CB8AC3E}">
        <p14:creationId xmlns:p14="http://schemas.microsoft.com/office/powerpoint/2010/main" val="1659841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773A4D-9E1D-4594-8B63-FB4778DAC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Ärftligheten viktig för vem som utvecklar AS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D396CE8-636E-41E2-93F8-C43106CAB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sv-SE" b="1" dirty="0"/>
              <a:t>GWAS</a:t>
            </a:r>
            <a:r>
              <a:rPr lang="sv-SE" dirty="0"/>
              <a:t> – framtiden?! </a:t>
            </a:r>
            <a:r>
              <a:rPr lang="sv-SE" i="1" dirty="0" err="1"/>
              <a:t>Genome</a:t>
            </a:r>
            <a:r>
              <a:rPr lang="sv-SE" i="1" dirty="0"/>
              <a:t> Wide Association </a:t>
            </a:r>
            <a:r>
              <a:rPr lang="sv-SE" dirty="0"/>
              <a:t>–analys innebär att hela arvsmassan (genomet) analyseras. I studier jämför man genomet hos patienter med AS med de som inte har det. Utifrån sådana undersökningar menar man att ärftlighet till 90% förklarar vem som får AS. Här står HLAB27 för 30% av risken; resten är 100-talet andra gener som styr hur immunsystemet fungerar. GWAS visar var det ”går fel” när AS utvecklas, vilket visar på nya mål för läkemedelsbehandling. </a:t>
            </a:r>
          </a:p>
          <a:p>
            <a:pPr>
              <a:lnSpc>
                <a:spcPct val="150000"/>
              </a:lnSpc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48493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BB1EC6A9-8641-4F82-9F16-5A902A0A4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89377"/>
            <a:ext cx="1534886" cy="6151087"/>
          </a:xfrm>
          <a:prstGeom prst="rect">
            <a:avLst/>
          </a:prstGeom>
        </p:spPr>
      </p:pic>
      <p:grpSp>
        <p:nvGrpSpPr>
          <p:cNvPr id="16" name="Grupp 15">
            <a:extLst>
              <a:ext uri="{FF2B5EF4-FFF2-40B4-BE49-F238E27FC236}">
                <a16:creationId xmlns:a16="http://schemas.microsoft.com/office/drawing/2014/main" id="{FD943783-294F-4D54-8EA9-CD0691E5D8E0}"/>
              </a:ext>
            </a:extLst>
          </p:cNvPr>
          <p:cNvGrpSpPr/>
          <p:nvPr/>
        </p:nvGrpSpPr>
        <p:grpSpPr>
          <a:xfrm>
            <a:off x="2253338" y="2035629"/>
            <a:ext cx="1937662" cy="4189396"/>
            <a:chOff x="2253338" y="1300326"/>
            <a:chExt cx="2133604" cy="4924699"/>
          </a:xfrm>
        </p:grpSpPr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4A06DC60-1ED6-4944-BF88-C277A62FB2B9}"/>
                </a:ext>
              </a:extLst>
            </p:cNvPr>
            <p:cNvSpPr txBox="1"/>
            <p:nvPr/>
          </p:nvSpPr>
          <p:spPr>
            <a:xfrm>
              <a:off x="2351314" y="2013857"/>
              <a:ext cx="1883229" cy="369332"/>
            </a:xfrm>
            <a:prstGeom prst="rect">
              <a:avLst/>
            </a:prstGeom>
            <a:solidFill>
              <a:schemeClr val="bg1"/>
            </a:solidFill>
            <a:effectLst>
              <a:softEdge rad="25400"/>
            </a:effectLst>
          </p:spPr>
          <p:txBody>
            <a:bodyPr wrap="square" rtlCol="0">
              <a:spAutoFit/>
            </a:bodyPr>
            <a:lstStyle/>
            <a:p>
              <a:endParaRPr lang="sv-SE" dirty="0"/>
            </a:p>
          </p:txBody>
        </p:sp>
        <p:sp>
          <p:nvSpPr>
            <p:cNvPr id="7" name="Rektangel: rundade hörn 6">
              <a:extLst>
                <a:ext uri="{FF2B5EF4-FFF2-40B4-BE49-F238E27FC236}">
                  <a16:creationId xmlns:a16="http://schemas.microsoft.com/office/drawing/2014/main" id="{6F7F2281-F767-49AF-BFBB-41913704B289}"/>
                </a:ext>
              </a:extLst>
            </p:cNvPr>
            <p:cNvSpPr/>
            <p:nvPr/>
          </p:nvSpPr>
          <p:spPr>
            <a:xfrm>
              <a:off x="2285999" y="1300326"/>
              <a:ext cx="2100943" cy="127203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2400" b="1" dirty="0"/>
                <a:t>HLAB27 + ytterligare immungener</a:t>
              </a:r>
            </a:p>
          </p:txBody>
        </p:sp>
        <p:sp>
          <p:nvSpPr>
            <p:cNvPr id="8" name="textruta 7">
              <a:extLst>
                <a:ext uri="{FF2B5EF4-FFF2-40B4-BE49-F238E27FC236}">
                  <a16:creationId xmlns:a16="http://schemas.microsoft.com/office/drawing/2014/main" id="{8C1C4158-D688-4FC8-B118-64AC31DC9F9D}"/>
                </a:ext>
              </a:extLst>
            </p:cNvPr>
            <p:cNvSpPr txBox="1"/>
            <p:nvPr/>
          </p:nvSpPr>
          <p:spPr>
            <a:xfrm>
              <a:off x="2394857" y="3483430"/>
              <a:ext cx="1883229" cy="3693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effectLst>
              <a:softEdge rad="25400"/>
            </a:effectLst>
          </p:spPr>
          <p:txBody>
            <a:bodyPr wrap="square" rtlCol="0">
              <a:spAutoFit/>
            </a:bodyPr>
            <a:lstStyle/>
            <a:p>
              <a:endParaRPr lang="sv-SE" dirty="0"/>
            </a:p>
          </p:txBody>
        </p:sp>
        <p:sp>
          <p:nvSpPr>
            <p:cNvPr id="9" name="Rektangel: rundade hörn 8">
              <a:extLst>
                <a:ext uri="{FF2B5EF4-FFF2-40B4-BE49-F238E27FC236}">
                  <a16:creationId xmlns:a16="http://schemas.microsoft.com/office/drawing/2014/main" id="{3545F043-C850-4E9E-A60D-695A3F6CBD02}"/>
                </a:ext>
              </a:extLst>
            </p:cNvPr>
            <p:cNvSpPr/>
            <p:nvPr/>
          </p:nvSpPr>
          <p:spPr>
            <a:xfrm>
              <a:off x="2285999" y="3130847"/>
              <a:ext cx="2100943" cy="1272031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2400" b="1" dirty="0"/>
                <a:t>Tarmflora</a:t>
              </a:r>
            </a:p>
          </p:txBody>
        </p:sp>
        <p:sp>
          <p:nvSpPr>
            <p:cNvPr id="14" name="textruta 13">
              <a:extLst>
                <a:ext uri="{FF2B5EF4-FFF2-40B4-BE49-F238E27FC236}">
                  <a16:creationId xmlns:a16="http://schemas.microsoft.com/office/drawing/2014/main" id="{CE8B4D09-60DE-4821-96B9-8EFF33DF2C2F}"/>
                </a:ext>
              </a:extLst>
            </p:cNvPr>
            <p:cNvSpPr txBox="1"/>
            <p:nvPr/>
          </p:nvSpPr>
          <p:spPr>
            <a:xfrm>
              <a:off x="2362196" y="5747651"/>
              <a:ext cx="1883229" cy="369332"/>
            </a:xfrm>
            <a:prstGeom prst="rect">
              <a:avLst/>
            </a:prstGeom>
            <a:solidFill>
              <a:schemeClr val="bg1"/>
            </a:solidFill>
            <a:effectLst>
              <a:softEdge rad="25400"/>
            </a:effectLst>
          </p:spPr>
          <p:txBody>
            <a:bodyPr wrap="square" rtlCol="0">
              <a:spAutoFit/>
            </a:bodyPr>
            <a:lstStyle/>
            <a:p>
              <a:endParaRPr lang="sv-SE" dirty="0"/>
            </a:p>
          </p:txBody>
        </p:sp>
        <p:sp>
          <p:nvSpPr>
            <p:cNvPr id="15" name="Rektangel: rundade hörn 14">
              <a:extLst>
                <a:ext uri="{FF2B5EF4-FFF2-40B4-BE49-F238E27FC236}">
                  <a16:creationId xmlns:a16="http://schemas.microsoft.com/office/drawing/2014/main" id="{EF415181-E585-4051-BA82-08934B740429}"/>
                </a:ext>
              </a:extLst>
            </p:cNvPr>
            <p:cNvSpPr/>
            <p:nvPr/>
          </p:nvSpPr>
          <p:spPr>
            <a:xfrm>
              <a:off x="2253338" y="4952994"/>
              <a:ext cx="2100943" cy="1272031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2400" b="1" dirty="0"/>
                <a:t>Mekanisk stress på senfästen </a:t>
              </a:r>
            </a:p>
          </p:txBody>
        </p:sp>
      </p:grpSp>
      <p:sp>
        <p:nvSpPr>
          <p:cNvPr id="17" name="textruta 16">
            <a:extLst>
              <a:ext uri="{FF2B5EF4-FFF2-40B4-BE49-F238E27FC236}">
                <a16:creationId xmlns:a16="http://schemas.microsoft.com/office/drawing/2014/main" id="{CCCDD2E2-800D-424E-8A05-D5204FC7F032}"/>
              </a:ext>
            </a:extLst>
          </p:cNvPr>
          <p:cNvSpPr txBox="1"/>
          <p:nvPr/>
        </p:nvSpPr>
        <p:spPr>
          <a:xfrm>
            <a:off x="1971160" y="534411"/>
            <a:ext cx="2536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/>
              <a:t>Bakgrunds-</a:t>
            </a:r>
          </a:p>
          <a:p>
            <a:pPr algn="ctr"/>
            <a:r>
              <a:rPr lang="sv-SE" sz="2400" dirty="0"/>
              <a:t>faktorer</a:t>
            </a:r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248239CD-0B97-42FD-902D-573680C42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663" y="1665514"/>
            <a:ext cx="4581065" cy="5173445"/>
          </a:xfrm>
          <a:prstGeom prst="rect">
            <a:avLst/>
          </a:prstGeom>
        </p:spPr>
      </p:pic>
      <p:sp>
        <p:nvSpPr>
          <p:cNvPr id="20" name="textruta 19">
            <a:extLst>
              <a:ext uri="{FF2B5EF4-FFF2-40B4-BE49-F238E27FC236}">
                <a16:creationId xmlns:a16="http://schemas.microsoft.com/office/drawing/2014/main" id="{EF3425CD-6624-4681-B130-F3446CB33143}"/>
              </a:ext>
            </a:extLst>
          </p:cNvPr>
          <p:cNvSpPr txBox="1"/>
          <p:nvPr/>
        </p:nvSpPr>
        <p:spPr>
          <a:xfrm>
            <a:off x="4191000" y="219263"/>
            <a:ext cx="5454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/>
              <a:t>AS: Immunaktivering i senfästen/SI-leder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15CCB551-55E5-433C-BC6E-90F2B8594028}"/>
              </a:ext>
            </a:extLst>
          </p:cNvPr>
          <p:cNvSpPr txBox="1"/>
          <p:nvPr/>
        </p:nvSpPr>
        <p:spPr>
          <a:xfrm>
            <a:off x="4712664" y="1099457"/>
            <a:ext cx="2265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dirty="0"/>
              <a:t>Inneboende 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EC3E0625-66D3-49D7-B26E-106506286D91}"/>
              </a:ext>
            </a:extLst>
          </p:cNvPr>
          <p:cNvSpPr txBox="1"/>
          <p:nvPr/>
        </p:nvSpPr>
        <p:spPr>
          <a:xfrm>
            <a:off x="7380510" y="1100238"/>
            <a:ext cx="2265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/>
              <a:t>Adaptiv immunitet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DAC245F7-EBBA-4C0F-B5C8-068C15FF8CCB}"/>
              </a:ext>
            </a:extLst>
          </p:cNvPr>
          <p:cNvSpPr txBox="1"/>
          <p:nvPr/>
        </p:nvSpPr>
        <p:spPr>
          <a:xfrm>
            <a:off x="9645588" y="681259"/>
            <a:ext cx="2546411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2400" dirty="0"/>
              <a:t>Inflammation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C57786EC-C0A9-4BD4-9469-EF25D9F6C9D5}"/>
              </a:ext>
            </a:extLst>
          </p:cNvPr>
          <p:cNvSpPr txBox="1"/>
          <p:nvPr/>
        </p:nvSpPr>
        <p:spPr>
          <a:xfrm>
            <a:off x="9994585" y="1792190"/>
            <a:ext cx="1796143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2000" dirty="0"/>
              <a:t>Senfästen: Entesit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B0198FF2-604D-488A-A348-F5579E86BE25}"/>
              </a:ext>
            </a:extLst>
          </p:cNvPr>
          <p:cNvSpPr txBox="1"/>
          <p:nvPr/>
        </p:nvSpPr>
        <p:spPr>
          <a:xfrm>
            <a:off x="9909000" y="3117734"/>
            <a:ext cx="2119714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2000" dirty="0"/>
              <a:t>Skelett: Benmärgsödem</a:t>
            </a: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5619D29E-E9CD-4B8D-BCA2-92A98AF2B3FD}"/>
              </a:ext>
            </a:extLst>
          </p:cNvPr>
          <p:cNvSpPr txBox="1"/>
          <p:nvPr/>
        </p:nvSpPr>
        <p:spPr>
          <a:xfrm>
            <a:off x="9994585" y="4474886"/>
            <a:ext cx="1948543" cy="4001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sv-SE" sz="2000" dirty="0"/>
              <a:t>Ledinflammation</a:t>
            </a: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07179676-4125-40BC-B0A2-D497ABD5C583}"/>
              </a:ext>
            </a:extLst>
          </p:cNvPr>
          <p:cNvSpPr txBox="1"/>
          <p:nvPr/>
        </p:nvSpPr>
        <p:spPr>
          <a:xfrm>
            <a:off x="9988064" y="5683972"/>
            <a:ext cx="1861457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2000" dirty="0"/>
              <a:t>Läkning med förkalkning</a:t>
            </a:r>
          </a:p>
        </p:txBody>
      </p:sp>
      <p:sp>
        <p:nvSpPr>
          <p:cNvPr id="30" name="Pil: nedåt 29">
            <a:extLst>
              <a:ext uri="{FF2B5EF4-FFF2-40B4-BE49-F238E27FC236}">
                <a16:creationId xmlns:a16="http://schemas.microsoft.com/office/drawing/2014/main" id="{2A572FA2-9FC9-4EAB-9E57-6C7AADF3DBE7}"/>
              </a:ext>
            </a:extLst>
          </p:cNvPr>
          <p:cNvSpPr/>
          <p:nvPr/>
        </p:nvSpPr>
        <p:spPr>
          <a:xfrm>
            <a:off x="10744200" y="2642623"/>
            <a:ext cx="272143" cy="358653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Pil: nedåt 30">
            <a:extLst>
              <a:ext uri="{FF2B5EF4-FFF2-40B4-BE49-F238E27FC236}">
                <a16:creationId xmlns:a16="http://schemas.microsoft.com/office/drawing/2014/main" id="{DCF8A36E-751F-4E55-9DDA-2A14BF44066E}"/>
              </a:ext>
            </a:extLst>
          </p:cNvPr>
          <p:cNvSpPr/>
          <p:nvPr/>
        </p:nvSpPr>
        <p:spPr>
          <a:xfrm>
            <a:off x="10733314" y="3970926"/>
            <a:ext cx="272143" cy="358653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Pil: nedåt 31">
            <a:extLst>
              <a:ext uri="{FF2B5EF4-FFF2-40B4-BE49-F238E27FC236}">
                <a16:creationId xmlns:a16="http://schemas.microsoft.com/office/drawing/2014/main" id="{A2C61DA6-A555-4A44-BAAD-4F405491E6D0}"/>
              </a:ext>
            </a:extLst>
          </p:cNvPr>
          <p:cNvSpPr/>
          <p:nvPr/>
        </p:nvSpPr>
        <p:spPr>
          <a:xfrm>
            <a:off x="10755085" y="5120338"/>
            <a:ext cx="217714" cy="31829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1CC0F35C-FC44-49AD-8D7A-77257F01527B}"/>
              </a:ext>
            </a:extLst>
          </p:cNvPr>
          <p:cNvSpPr txBox="1"/>
          <p:nvPr/>
        </p:nvSpPr>
        <p:spPr>
          <a:xfrm>
            <a:off x="4428791" y="1543335"/>
            <a:ext cx="510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/>
              <a:t>NF</a:t>
            </a:r>
          </a:p>
        </p:txBody>
      </p:sp>
      <p:sp>
        <p:nvSpPr>
          <p:cNvPr id="36" name="textruta 35">
            <a:extLst>
              <a:ext uri="{FF2B5EF4-FFF2-40B4-BE49-F238E27FC236}">
                <a16:creationId xmlns:a16="http://schemas.microsoft.com/office/drawing/2014/main" id="{55841B7B-13EE-47FC-8432-EDACC7A21BC1}"/>
              </a:ext>
            </a:extLst>
          </p:cNvPr>
          <p:cNvSpPr txBox="1"/>
          <p:nvPr/>
        </p:nvSpPr>
        <p:spPr>
          <a:xfrm>
            <a:off x="5410200" y="1499567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/>
              <a:t>MF</a:t>
            </a:r>
          </a:p>
        </p:txBody>
      </p:sp>
      <p:sp>
        <p:nvSpPr>
          <p:cNvPr id="37" name="textruta 36">
            <a:extLst>
              <a:ext uri="{FF2B5EF4-FFF2-40B4-BE49-F238E27FC236}">
                <a16:creationId xmlns:a16="http://schemas.microsoft.com/office/drawing/2014/main" id="{B5407AEE-7656-44B6-9FC8-58A86D36AA30}"/>
              </a:ext>
            </a:extLst>
          </p:cNvPr>
          <p:cNvSpPr txBox="1"/>
          <p:nvPr/>
        </p:nvSpPr>
        <p:spPr>
          <a:xfrm>
            <a:off x="4833257" y="5562600"/>
            <a:ext cx="2144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dirty="0"/>
              <a:t>Vita blodkroppar </a:t>
            </a:r>
          </a:p>
          <a:p>
            <a:pPr algn="ctr"/>
            <a:r>
              <a:rPr lang="sv-SE" sz="2000" dirty="0"/>
              <a:t>cytokiner </a:t>
            </a:r>
            <a:r>
              <a:rPr lang="sv-S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TNF, IL23, IL17</a:t>
            </a:r>
          </a:p>
        </p:txBody>
      </p:sp>
      <p:sp>
        <p:nvSpPr>
          <p:cNvPr id="38" name="Höger klammerparentes 37">
            <a:extLst>
              <a:ext uri="{FF2B5EF4-FFF2-40B4-BE49-F238E27FC236}">
                <a16:creationId xmlns:a16="http://schemas.microsoft.com/office/drawing/2014/main" id="{BE482ADD-0F06-40CF-A370-A9BD2C786531}"/>
              </a:ext>
            </a:extLst>
          </p:cNvPr>
          <p:cNvSpPr/>
          <p:nvPr/>
        </p:nvSpPr>
        <p:spPr>
          <a:xfrm>
            <a:off x="4092140" y="1792190"/>
            <a:ext cx="650185" cy="4684810"/>
          </a:xfrm>
          <a:prstGeom prst="rightBrace">
            <a:avLst/>
          </a:prstGeom>
          <a:noFill/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Pil: höger 38">
            <a:extLst>
              <a:ext uri="{FF2B5EF4-FFF2-40B4-BE49-F238E27FC236}">
                <a16:creationId xmlns:a16="http://schemas.microsoft.com/office/drawing/2014/main" id="{2AD9E8C9-EF6C-4F72-85D7-47F96080622A}"/>
              </a:ext>
            </a:extLst>
          </p:cNvPr>
          <p:cNvSpPr/>
          <p:nvPr/>
        </p:nvSpPr>
        <p:spPr>
          <a:xfrm>
            <a:off x="4862919" y="5984147"/>
            <a:ext cx="245674" cy="17256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064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496991-6EE9-4F74-966F-979A2B15D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3600" dirty="0"/>
              <a:t>Inflammation vid reumatisk sjukdom </a:t>
            </a:r>
            <a:br>
              <a:rPr lang="sv-SE" sz="3600" dirty="0"/>
            </a:br>
            <a:r>
              <a:rPr lang="sv-SE" sz="3600" dirty="0"/>
              <a:t>ökar risk för andra tillstånd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AAF6000-524B-487D-8663-CCB22CE22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60232"/>
          </a:xfrm>
        </p:spPr>
        <p:txBody>
          <a:bodyPr>
            <a:normAutofit/>
          </a:bodyPr>
          <a:lstStyle/>
          <a:p>
            <a:r>
              <a:rPr lang="sv-SE" dirty="0"/>
              <a:t>Vid AS såsom vid andra reumatiska tillstånd ses en något ökad risk för hjärtkärlsjukdom. </a:t>
            </a:r>
          </a:p>
          <a:p>
            <a:r>
              <a:rPr lang="sv-SE" dirty="0"/>
              <a:t>Risken kopplad till grad av generell inflammation. Ju högre CRP ju högre risk för kärlpåverkan. Effektiv antireumatisk behandling minskar risk för kärlsjukdom. </a:t>
            </a:r>
          </a:p>
          <a:p>
            <a:r>
              <a:rPr lang="sv-SE" dirty="0"/>
              <a:t>Reumatiker bör kontrolleras avseende andra riskfaktorer: Blodtryck, blodfetter, diabetes, samt undvika rökning. </a:t>
            </a:r>
          </a:p>
          <a:p>
            <a:r>
              <a:rPr lang="sv-SE" dirty="0"/>
              <a:t>Påverkan på hjärtklaffar och hjärtats </a:t>
            </a:r>
            <a:r>
              <a:rPr lang="sv-SE" dirty="0" err="1"/>
              <a:t>retledningssystem</a:t>
            </a:r>
            <a:r>
              <a:rPr lang="sv-SE" dirty="0"/>
              <a:t> ovanligt. </a:t>
            </a:r>
          </a:p>
          <a:p>
            <a:r>
              <a:rPr lang="sv-SE" dirty="0"/>
              <a:t>Inflammation i rörelseapparat medför risk för benskörhet, vilket kan kontrolleras och </a:t>
            </a:r>
            <a:r>
              <a:rPr lang="sv-SE" dirty="0" err="1"/>
              <a:t>v.b</a:t>
            </a:r>
            <a:r>
              <a:rPr lang="sv-SE" dirty="0"/>
              <a:t>. behandlas. 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91909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198E30-A7B9-4103-AE32-DC9BB6DA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686"/>
            <a:ext cx="10515600" cy="473074"/>
          </a:xfrm>
        </p:spPr>
        <p:txBody>
          <a:bodyPr>
            <a:normAutofit fontScale="90000"/>
          </a:bodyPr>
          <a:lstStyle/>
          <a:p>
            <a:pPr algn="ctr"/>
            <a:r>
              <a:rPr lang="sv-SE" dirty="0"/>
              <a:t>Risk-schema för </a:t>
            </a:r>
            <a:r>
              <a:rPr lang="sv-SE" dirty="0" err="1"/>
              <a:t>hjärt</a:t>
            </a:r>
            <a:r>
              <a:rPr lang="sv-SE" dirty="0"/>
              <a:t>/kärlsjukdom</a:t>
            </a:r>
          </a:p>
        </p:txBody>
      </p:sp>
      <p:grpSp>
        <p:nvGrpSpPr>
          <p:cNvPr id="20" name="Grupp 19">
            <a:extLst>
              <a:ext uri="{FF2B5EF4-FFF2-40B4-BE49-F238E27FC236}">
                <a16:creationId xmlns:a16="http://schemas.microsoft.com/office/drawing/2014/main" id="{ED087928-4113-4C10-B93E-E00328DCBADF}"/>
              </a:ext>
            </a:extLst>
          </p:cNvPr>
          <p:cNvGrpSpPr/>
          <p:nvPr/>
        </p:nvGrpSpPr>
        <p:grpSpPr>
          <a:xfrm>
            <a:off x="479768" y="1063422"/>
            <a:ext cx="11810204" cy="5609521"/>
            <a:chOff x="142306" y="1063422"/>
            <a:chExt cx="11887550" cy="5609521"/>
          </a:xfrm>
        </p:grpSpPr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72F13B20-F3A7-4453-90EA-5BF3275BF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2143" y="3972376"/>
              <a:ext cx="11867713" cy="2150864"/>
            </a:xfrm>
            <a:prstGeom prst="rect">
              <a:avLst/>
            </a:prstGeom>
          </p:spPr>
        </p:pic>
        <p:pic>
          <p:nvPicPr>
            <p:cNvPr id="11" name="Bildobjekt 10">
              <a:extLst>
                <a:ext uri="{FF2B5EF4-FFF2-40B4-BE49-F238E27FC236}">
                  <a16:creationId xmlns:a16="http://schemas.microsoft.com/office/drawing/2014/main" id="{E63DE0D5-5BED-45D9-9E3E-7DF4D4C2A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199" y="5988868"/>
              <a:ext cx="10842171" cy="684075"/>
            </a:xfrm>
            <a:prstGeom prst="rect">
              <a:avLst/>
            </a:prstGeom>
          </p:spPr>
        </p:pic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62958CA9-B1D9-432A-AE3B-A745A0428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2306" y="1719943"/>
              <a:ext cx="11783432" cy="1969437"/>
            </a:xfrm>
            <a:prstGeom prst="rect">
              <a:avLst/>
            </a:prstGeom>
          </p:spPr>
        </p:pic>
        <p:sp>
          <p:nvSpPr>
            <p:cNvPr id="14" name="textruta 13">
              <a:extLst>
                <a:ext uri="{FF2B5EF4-FFF2-40B4-BE49-F238E27FC236}">
                  <a16:creationId xmlns:a16="http://schemas.microsoft.com/office/drawing/2014/main" id="{DDFBE2CD-5CC3-4B30-BDFA-4CFD961BD889}"/>
                </a:ext>
              </a:extLst>
            </p:cNvPr>
            <p:cNvSpPr txBox="1"/>
            <p:nvPr/>
          </p:nvSpPr>
          <p:spPr>
            <a:xfrm>
              <a:off x="5802084" y="3635339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400" b="1" dirty="0"/>
                <a:t>Ålder</a:t>
              </a:r>
            </a:p>
          </p:txBody>
        </p:sp>
        <p:pic>
          <p:nvPicPr>
            <p:cNvPr id="16" name="Bildobjekt 15">
              <a:extLst>
                <a:ext uri="{FF2B5EF4-FFF2-40B4-BE49-F238E27FC236}">
                  <a16:creationId xmlns:a16="http://schemas.microsoft.com/office/drawing/2014/main" id="{75AEFDE7-4651-46A7-BDA4-DEF89C29BE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78429" y="1063422"/>
              <a:ext cx="3265714" cy="712479"/>
            </a:xfrm>
            <a:prstGeom prst="rect">
              <a:avLst/>
            </a:prstGeom>
          </p:spPr>
        </p:pic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A006D9AA-5DA0-40CC-816D-55F9D5CFD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31782" y="1063422"/>
              <a:ext cx="2602177" cy="671991"/>
            </a:xfrm>
            <a:prstGeom prst="rect">
              <a:avLst/>
            </a:prstGeom>
          </p:spPr>
        </p:pic>
      </p:grpSp>
      <p:sp>
        <p:nvSpPr>
          <p:cNvPr id="19" name="textruta 18">
            <a:extLst>
              <a:ext uri="{FF2B5EF4-FFF2-40B4-BE49-F238E27FC236}">
                <a16:creationId xmlns:a16="http://schemas.microsoft.com/office/drawing/2014/main" id="{67ECF9E1-0428-4549-8B4A-0846C613EDA9}"/>
              </a:ext>
            </a:extLst>
          </p:cNvPr>
          <p:cNvSpPr txBox="1"/>
          <p:nvPr/>
        </p:nvSpPr>
        <p:spPr>
          <a:xfrm rot="16200000">
            <a:off x="-1074628" y="3526972"/>
            <a:ext cx="2503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i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Blodtryck</a:t>
            </a:r>
          </a:p>
        </p:txBody>
      </p:sp>
    </p:spTree>
    <p:extLst>
      <p:ext uri="{BB962C8B-B14F-4D97-AF65-F5344CB8AC3E}">
        <p14:creationId xmlns:p14="http://schemas.microsoft.com/office/powerpoint/2010/main" val="171880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D5168C-4F9E-41F4-9A89-26D2A4E17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Behandling vid AS: Träning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A062944-E7AF-4360-BFA6-3E758452F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114" y="1825625"/>
            <a:ext cx="11451772" cy="4760232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sv-SE" dirty="0"/>
              <a:t>Traditionellt: Övningar från fysioterapeut för att bibehålla rörlighet i rygg och stora leder. </a:t>
            </a:r>
          </a:p>
          <a:p>
            <a:pPr>
              <a:lnSpc>
                <a:spcPct val="150000"/>
              </a:lnSpc>
            </a:pPr>
            <a:r>
              <a:rPr lang="sv-SE" dirty="0"/>
              <a:t>Nyare studier påvisar positiv effekt av träning kondition + styrka: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v-SE" dirty="0" err="1"/>
              <a:t>High</a:t>
            </a:r>
            <a:r>
              <a:rPr lang="sv-SE" dirty="0"/>
              <a:t> </a:t>
            </a:r>
            <a:r>
              <a:rPr lang="sv-SE" dirty="0" err="1"/>
              <a:t>Intensity</a:t>
            </a:r>
            <a:r>
              <a:rPr lang="sv-SE" dirty="0"/>
              <a:t> </a:t>
            </a:r>
            <a:r>
              <a:rPr lang="sv-SE" dirty="0" err="1"/>
              <a:t>Interval</a:t>
            </a:r>
            <a:r>
              <a:rPr lang="sv-SE" dirty="0"/>
              <a:t> </a:t>
            </a:r>
            <a:r>
              <a:rPr lang="sv-SE" dirty="0" err="1"/>
              <a:t>Training</a:t>
            </a:r>
            <a:r>
              <a:rPr lang="sv-SE" dirty="0"/>
              <a:t>, HIIT: 4x10 minuter cykling med pulsmätare. Varje 10 min består av 3 min 70% av maximal hjärtfrekvens – 4 min 90% av max – 3 min 70% - vila. Dessutom styrketräning 20 minuter. Tre pass per vecka under tre månader sänkte sjukdomsaktivitet vid AS, liksom att det minskade risk för </a:t>
            </a:r>
            <a:r>
              <a:rPr lang="sv-SE" dirty="0" err="1"/>
              <a:t>hjärt</a:t>
            </a:r>
            <a:r>
              <a:rPr lang="sv-SE" dirty="0"/>
              <a:t>/kärlsjukdom mätt som förbättrad elasticitet i artärer. </a:t>
            </a:r>
          </a:p>
        </p:txBody>
      </p:sp>
    </p:spTree>
    <p:extLst>
      <p:ext uri="{BB962C8B-B14F-4D97-AF65-F5344CB8AC3E}">
        <p14:creationId xmlns:p14="http://schemas.microsoft.com/office/powerpoint/2010/main" val="994886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142852-E0D6-4462-A185-EB30BB112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Komma igång med träning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97C8E8E-2425-406F-8225-87CF4846C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29" y="1825624"/>
            <a:ext cx="11059885" cy="4923519"/>
          </a:xfrm>
        </p:spPr>
        <p:txBody>
          <a:bodyPr>
            <a:normAutofit/>
          </a:bodyPr>
          <a:lstStyle/>
          <a:p>
            <a:r>
              <a:rPr lang="sv-SE" dirty="0"/>
              <a:t>Bra motionsformer: Skall träna kondition/styrka utan att ge stötar som ger hög belastning på senfästen     </a:t>
            </a:r>
            <a:r>
              <a:rPr lang="sv-SE" dirty="0" err="1"/>
              <a:t>senfästeinflammation</a:t>
            </a:r>
            <a:r>
              <a:rPr lang="sv-SE" dirty="0"/>
              <a:t>. Ex: Promenad, bassäng, gym, cykel. </a:t>
            </a:r>
          </a:p>
          <a:p>
            <a:r>
              <a:rPr lang="sv-SE" dirty="0"/>
              <a:t>Fysisk aktivitet på </a:t>
            </a:r>
            <a:r>
              <a:rPr lang="sv-SE" dirty="0" err="1"/>
              <a:t>recep</a:t>
            </a:r>
            <a:r>
              <a:rPr lang="sv-SE" dirty="0"/>
              <a:t>, </a:t>
            </a:r>
            <a:r>
              <a:rPr lang="sv-SE" dirty="0" err="1"/>
              <a:t>FaR</a:t>
            </a:r>
            <a:r>
              <a:rPr lang="sv-SE" dirty="0"/>
              <a:t>: Intyg från läkare som gör att du kan få bättre pris på vissa träningsanläggningar. </a:t>
            </a:r>
          </a:p>
          <a:p>
            <a:r>
              <a:rPr lang="sv-SE" dirty="0"/>
              <a:t>Kombinera arbete med träning: Förebyggande sjukpenning. Upplägg från fysioterapeut eller personlig tränare som godkänns från FK. </a:t>
            </a:r>
          </a:p>
          <a:p>
            <a:r>
              <a:rPr lang="sv-SE" dirty="0"/>
              <a:t>Extern rehabilitering, </a:t>
            </a:r>
            <a:r>
              <a:rPr lang="sv-SE" dirty="0" err="1"/>
              <a:t>patient+läkare</a:t>
            </a:r>
            <a:r>
              <a:rPr lang="sv-SE" dirty="0"/>
              <a:t> ansöker via </a:t>
            </a:r>
            <a:r>
              <a:rPr lang="sv-SE" dirty="0" err="1"/>
              <a:t>vgr</a:t>
            </a:r>
            <a:r>
              <a:rPr lang="sv-SE" dirty="0"/>
              <a:t>.  </a:t>
            </a:r>
          </a:p>
          <a:p>
            <a:pPr lvl="1"/>
            <a:r>
              <a:rPr lang="sv-SE" sz="2800" dirty="0"/>
              <a:t>Utomlands 4 veckor – hoppas vi kommer tillbaka</a:t>
            </a:r>
          </a:p>
          <a:p>
            <a:pPr lvl="1"/>
            <a:r>
              <a:rPr lang="sv-SE" sz="2800" dirty="0"/>
              <a:t>Sverige 3 veckor </a:t>
            </a:r>
          </a:p>
        </p:txBody>
      </p:sp>
      <p:sp>
        <p:nvSpPr>
          <p:cNvPr id="4" name="Pil: höger 3">
            <a:extLst>
              <a:ext uri="{FF2B5EF4-FFF2-40B4-BE49-F238E27FC236}">
                <a16:creationId xmlns:a16="http://schemas.microsoft.com/office/drawing/2014/main" id="{2972B1CD-8FB3-4780-A45E-9A865E1C91DB}"/>
              </a:ext>
            </a:extLst>
          </p:cNvPr>
          <p:cNvSpPr/>
          <p:nvPr/>
        </p:nvSpPr>
        <p:spPr>
          <a:xfrm>
            <a:off x="5464623" y="2329544"/>
            <a:ext cx="250372" cy="23948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499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47318B-436C-4731-8BB3-1ED6CA760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Diet vid AS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0650DC6-E5E1-4E9D-AA79-95DA25D9C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4" y="1825625"/>
            <a:ext cx="10907486" cy="4923518"/>
          </a:xfrm>
        </p:spPr>
        <p:txBody>
          <a:bodyPr>
            <a:normAutofit/>
          </a:bodyPr>
          <a:lstStyle/>
          <a:p>
            <a:r>
              <a:rPr lang="sv-SE" dirty="0"/>
              <a:t>Rekommendation för reumatiker generellt, liksom för att minska risk för hjärt-kärlsjukdom, diabetes typ 2  och cancer: </a:t>
            </a:r>
            <a:r>
              <a:rPr lang="sv-S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Medelhavskost</a:t>
            </a:r>
            <a:r>
              <a:rPr lang="sv-S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sv-SE" dirty="0"/>
              <a:t>Baseras på olivolja, grönsaker, frukt, bönor och fisk, måttliga mängder rött kött och mejeriprodukter. Mindre snabba kolhydrater. Väsentligen samma som ”anti-inflammatorisk kost”</a:t>
            </a:r>
          </a:p>
          <a:p>
            <a:r>
              <a:rPr lang="sv-SE" dirty="0"/>
              <a:t>Mycket forskning görs nu på </a:t>
            </a:r>
            <a:r>
              <a:rPr lang="sv-S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tarmflorans</a:t>
            </a:r>
            <a:r>
              <a:rPr lang="sv-SE" dirty="0"/>
              <a:t> (</a:t>
            </a:r>
            <a:r>
              <a:rPr lang="sv-SE" dirty="0" err="1"/>
              <a:t>mikrobiomets</a:t>
            </a:r>
            <a:r>
              <a:rPr lang="sv-SE" dirty="0"/>
              <a:t>) betydelse vid olika kroniska sjukdomstillstånd. Man vet att personer med aktiv AS har en förändring av tarmfloran som normaliseras om sjukdomen behandlas framgångsrikt. Frisk tarmflora är varierad – vilket främjas av varierad kost. Inte helt klart hur mycket man kan påverka sin hälsa med diet som syftar till att modifiera tarmfloran. </a:t>
            </a:r>
          </a:p>
        </p:txBody>
      </p:sp>
    </p:spTree>
    <p:extLst>
      <p:ext uri="{BB962C8B-B14F-4D97-AF65-F5344CB8AC3E}">
        <p14:creationId xmlns:p14="http://schemas.microsoft.com/office/powerpoint/2010/main" val="3384504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9CE527-584E-4FED-976F-CCBC88E91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Läkemedelsbehandling vid AS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0C167B1-F053-44C5-B259-091046D86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1" y="1825625"/>
            <a:ext cx="11321143" cy="4934404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sv-SE" dirty="0"/>
              <a:t>Vanliga inflammationsdämpare, </a:t>
            </a:r>
            <a:r>
              <a:rPr lang="sv-SE" dirty="0" err="1"/>
              <a:t>NSAIDs</a:t>
            </a:r>
            <a:r>
              <a:rPr lang="sv-SE" dirty="0"/>
              <a:t>. Mot värk och stelhet, t ex ett långverkande preparat till kvällen mot nattlig värk och morgonstelhet. OBS risker: Magkatarr/magsår. Bör ej tas av personer som har okontrollerat högt blodtryck eller betydligt nedsatt njurfunktion, eller som haft hjärtinfarkt/stroke. Dvs ju äldre vi blir, desto mindre lämpligt är det att använda </a:t>
            </a:r>
            <a:r>
              <a:rPr lang="sv-SE" dirty="0" err="1"/>
              <a:t>NSIADs</a:t>
            </a:r>
            <a:r>
              <a:rPr lang="sv-SE" dirty="0"/>
              <a:t>, speciellt inte regelbundet. </a:t>
            </a:r>
          </a:p>
          <a:p>
            <a:pPr>
              <a:lnSpc>
                <a:spcPct val="150000"/>
              </a:lnSpc>
            </a:pPr>
            <a:r>
              <a:rPr lang="sv-SE" dirty="0">
                <a:solidFill>
                  <a:schemeClr val="bg2">
                    <a:lumMod val="50000"/>
                  </a:schemeClr>
                </a:solidFill>
              </a:rPr>
              <a:t>Traditionella immundämpande antireumatiska läkemedel – Methotrexate, Arava, </a:t>
            </a:r>
            <a:r>
              <a:rPr lang="sv-SE" dirty="0" err="1">
                <a:solidFill>
                  <a:schemeClr val="bg2">
                    <a:lumMod val="50000"/>
                  </a:schemeClr>
                </a:solidFill>
              </a:rPr>
              <a:t>Salazopyrin</a:t>
            </a:r>
            <a:r>
              <a:rPr lang="sv-SE" dirty="0">
                <a:solidFill>
                  <a:schemeClr val="bg2">
                    <a:lumMod val="50000"/>
                  </a:schemeClr>
                </a:solidFill>
              </a:rPr>
              <a:t> – används sällan vid AS. </a:t>
            </a:r>
          </a:p>
        </p:txBody>
      </p:sp>
    </p:spTree>
    <p:extLst>
      <p:ext uri="{BB962C8B-B14F-4D97-AF65-F5344CB8AC3E}">
        <p14:creationId xmlns:p14="http://schemas.microsoft.com/office/powerpoint/2010/main" val="668148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582B59-4A2B-47E7-97AC-A7C8C3D44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i="1" dirty="0"/>
              <a:t>Lite om namnen på ryggreumatisk sjukdom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172DD7E-8881-49E8-8758-636598A67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143" y="1524000"/>
            <a:ext cx="11658600" cy="518160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sv-SE" sz="3200" dirty="0"/>
              <a:t>Bechterew var en rysk neurolog, en av flera läkare som beskrivit ryggreumatisk sjukdom. Bechterew menade att stelhet i ryggen hos dessa patienter orsakades av en neurologisk sjukdom i ryggmärgen. Idag går vi bort från personnamn på sjukdomar. </a:t>
            </a:r>
          </a:p>
          <a:p>
            <a:pPr>
              <a:lnSpc>
                <a:spcPct val="150000"/>
              </a:lnSpc>
            </a:pPr>
            <a:r>
              <a:rPr lang="sv-S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Ankyloserande spondylit: </a:t>
            </a:r>
            <a:r>
              <a:rPr lang="sv-SE" sz="3200" dirty="0"/>
              <a:t>”</a:t>
            </a:r>
            <a:r>
              <a:rPr lang="sv-SE" sz="3200" b="1" dirty="0"/>
              <a:t>Ankylos</a:t>
            </a:r>
            <a:r>
              <a:rPr lang="sv-SE" sz="3200" dirty="0"/>
              <a:t>” betyder förbening av led. Slutstadium av den inflammatoriska processen i bäcken och ryggleder. </a:t>
            </a:r>
          </a:p>
          <a:p>
            <a:pPr>
              <a:lnSpc>
                <a:spcPct val="150000"/>
              </a:lnSpc>
            </a:pPr>
            <a:r>
              <a:rPr lang="sv-SE" sz="3200" dirty="0"/>
              <a:t>”</a:t>
            </a:r>
            <a:r>
              <a:rPr lang="sv-SE" sz="3200" b="1" dirty="0"/>
              <a:t>Spondylit</a:t>
            </a:r>
            <a:r>
              <a:rPr lang="sv-SE" sz="3200" dirty="0"/>
              <a:t>”: Inflammation i ryggleder. </a:t>
            </a:r>
          </a:p>
        </p:txBody>
      </p:sp>
    </p:spTree>
    <p:extLst>
      <p:ext uri="{BB962C8B-B14F-4D97-AF65-F5344CB8AC3E}">
        <p14:creationId xmlns:p14="http://schemas.microsoft.com/office/powerpoint/2010/main" val="1945156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9CE527-584E-4FED-976F-CCBC88E91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Läkemedelsbehandling vid AS: biologiska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0C167B1-F053-44C5-B259-091046D86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113" y="1690688"/>
            <a:ext cx="11473543" cy="480218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sv-SE" dirty="0"/>
              <a:t>Biologiska läkemedel är antikroppar som designats för att blockera ett cytokin.   </a:t>
            </a:r>
          </a:p>
          <a:p>
            <a:pPr lvl="1">
              <a:lnSpc>
                <a:spcPct val="150000"/>
              </a:lnSpc>
            </a:pPr>
            <a:r>
              <a:rPr lang="sv-SE" sz="2800" b="1" dirty="0"/>
              <a:t>TNF hämmare</a:t>
            </a:r>
            <a:r>
              <a:rPr lang="sv-SE" sz="2800" dirty="0"/>
              <a:t>: Fem olika. Här har patenten gått ut på tre av dem, vilket gör att priset minskat kraftigt. </a:t>
            </a:r>
            <a:r>
              <a:rPr lang="sv-SE" sz="2800" i="1" dirty="0"/>
              <a:t>När en AS patient provat två olika NSAID men inte fått tillräcklig effekt är det dags att ta till en TNF-hämmare. </a:t>
            </a:r>
            <a:r>
              <a:rPr lang="sv-SE" sz="2800" dirty="0" err="1"/>
              <a:t>Adalimumab</a:t>
            </a:r>
            <a:r>
              <a:rPr lang="sv-SE" sz="2800" dirty="0"/>
              <a:t> (</a:t>
            </a:r>
            <a:r>
              <a:rPr lang="sv-SE" sz="2800" dirty="0" err="1"/>
              <a:t>Idacio</a:t>
            </a:r>
            <a:r>
              <a:rPr lang="sv-SE" sz="2800" dirty="0"/>
              <a:t>) väljs först. Effekt på rygg, senfästen, ledinflammation; även mot irit och inflammatorisk tarmsjukdom. Pos effekt hos 80%, vanligen snabbt. Har funnits i 20 år; vanligen väl tolererade, men enstaka patienter kan få allvarliga biverkningar (infektioner, inflammation lever /nervsystem).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894094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7F528C-795F-459D-AABF-B5DBFB0F9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Nyare biologiska läkemedel vid AS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7990776-46AF-4F3B-990C-1265636D7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sv-SE" dirty="0"/>
              <a:t>IL17A - hämmare: </a:t>
            </a:r>
            <a:r>
              <a:rPr lang="sv-SE" dirty="0" err="1"/>
              <a:t>Cosentyx</a:t>
            </a:r>
            <a:r>
              <a:rPr lang="sv-SE" dirty="0"/>
              <a:t>, </a:t>
            </a:r>
            <a:r>
              <a:rPr lang="sv-SE" dirty="0" err="1"/>
              <a:t>Taltz</a:t>
            </a:r>
            <a:r>
              <a:rPr lang="sv-SE" dirty="0"/>
              <a:t>. Används till patienter som inte haft effekt av eller tålt TNF-hämmare. Mer långsamt insättande effekt och inte lika många AS patienter som får effekt. Sällan allvarliga biverkningar. Utmärkt även till hudpsoriasis och psoriasisledsjukdom, däremot ingen effekt till irit eller inflammatorisk tarmsjukdom. </a:t>
            </a:r>
          </a:p>
          <a:p>
            <a:pPr>
              <a:lnSpc>
                <a:spcPct val="150000"/>
              </a:lnSpc>
            </a:pPr>
            <a:r>
              <a:rPr lang="sv-SE" dirty="0"/>
              <a:t>Kommande: IL17 A + F hämmare </a:t>
            </a:r>
            <a:r>
              <a:rPr lang="sv-SE" dirty="0" err="1"/>
              <a:t>Bimzelx</a:t>
            </a:r>
            <a:r>
              <a:rPr lang="sv-SE" dirty="0"/>
              <a:t>, som i studier med AS patienter haft bättre effekt än IL 17 A hämmare. </a:t>
            </a:r>
          </a:p>
        </p:txBody>
      </p:sp>
    </p:spTree>
    <p:extLst>
      <p:ext uri="{BB962C8B-B14F-4D97-AF65-F5344CB8AC3E}">
        <p14:creationId xmlns:p14="http://schemas.microsoft.com/office/powerpoint/2010/main" val="18686607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F6FAA0-4BF7-4066-95AA-A047EE67D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Nyast vid AS: JAK-hämmare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0CDE3C5-A2FD-4A9F-8929-0637C6825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685" y="1825625"/>
            <a:ext cx="10765971" cy="485820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sv-SE" dirty="0"/>
              <a:t>Janus </a:t>
            </a:r>
            <a:r>
              <a:rPr lang="sv-SE" dirty="0" err="1"/>
              <a:t>Activated</a:t>
            </a:r>
            <a:r>
              <a:rPr lang="sv-SE" dirty="0"/>
              <a:t> </a:t>
            </a:r>
            <a:r>
              <a:rPr lang="sv-SE" dirty="0" err="1"/>
              <a:t>Kinase</a:t>
            </a:r>
            <a:r>
              <a:rPr lang="sv-SE" dirty="0"/>
              <a:t>, JAK, är enzymer som finns inne i cellerna och som aktiveras för att producera flera olika cytokiner. </a:t>
            </a:r>
          </a:p>
          <a:p>
            <a:pPr>
              <a:lnSpc>
                <a:spcPct val="150000"/>
              </a:lnSpc>
            </a:pPr>
            <a:r>
              <a:rPr lang="sv-SE" dirty="0"/>
              <a:t>JAK- hämmare är mycket kraftfullt inflammationsdämpande. Dosökning ger också starkare effekt. </a:t>
            </a:r>
          </a:p>
          <a:p>
            <a:pPr>
              <a:lnSpc>
                <a:spcPct val="150000"/>
              </a:lnSpc>
            </a:pPr>
            <a:r>
              <a:rPr lang="sv-SE" dirty="0"/>
              <a:t>Biverkningar: Infektioner, ex vis virusinfektioner som bältros. Rekommenderas vaccin mot bältros (</a:t>
            </a:r>
            <a:r>
              <a:rPr lang="sv-SE" dirty="0" err="1"/>
              <a:t>Shingrix</a:t>
            </a:r>
            <a:r>
              <a:rPr lang="sv-SE" dirty="0"/>
              <a:t>). Med </a:t>
            </a:r>
            <a:r>
              <a:rPr lang="sv-SE" dirty="0" err="1"/>
              <a:t>Xeljanz</a:t>
            </a:r>
            <a:r>
              <a:rPr lang="sv-SE" dirty="0"/>
              <a:t> (kom först) ökad risk blodpropp med 30% och ökad risk för cancer med 50%. </a:t>
            </a:r>
          </a:p>
          <a:p>
            <a:pPr>
              <a:lnSpc>
                <a:spcPct val="150000"/>
              </a:lnSpc>
            </a:pPr>
            <a:r>
              <a:rPr lang="sv-SE" dirty="0" err="1"/>
              <a:t>Rinvoq</a:t>
            </a:r>
            <a:r>
              <a:rPr lang="sv-SE" dirty="0"/>
              <a:t> används i första hand, ej setts blodpropp/cancer ökning. </a:t>
            </a:r>
          </a:p>
        </p:txBody>
      </p:sp>
    </p:spTree>
    <p:extLst>
      <p:ext uri="{BB962C8B-B14F-4D97-AF65-F5344CB8AC3E}">
        <p14:creationId xmlns:p14="http://schemas.microsoft.com/office/powerpoint/2010/main" val="3440900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582B59-4A2B-47E7-97AC-A7C8C3D44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i="1" dirty="0"/>
              <a:t>Lite mer om medicinska termer vid ryggreumatisk sjukdom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172DD7E-8881-49E8-8758-636598A67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143" y="2122714"/>
            <a:ext cx="11658600" cy="458288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sv-SE" dirty="0"/>
              <a:t>Reumatisk inflammation i rygg behöver inte alltid leda till skador i skelett som syns på vanlig röntgen, eller förbening av leder. Dessa patienter har </a:t>
            </a:r>
            <a:r>
              <a:rPr lang="sv-SE" b="1" dirty="0"/>
              <a:t>”Icke radiografisk axial spondylartrit”. </a:t>
            </a:r>
            <a:r>
              <a:rPr lang="sv-SE" dirty="0"/>
              <a:t>Oftare kvinnor. 10-40% av patienterna utvecklar dock senare AS förändringar, dvs det är i princip samma sjukdom bara med olika röntgenbild. </a:t>
            </a:r>
          </a:p>
          <a:p>
            <a:pPr>
              <a:lnSpc>
                <a:spcPct val="150000"/>
              </a:lnSpc>
            </a:pPr>
            <a:r>
              <a:rPr lang="sv-SE" dirty="0"/>
              <a:t>Reumatisk ryggsjukdom startar alltid i bäckenlederna. - I mitten baktill på bäckenet sitter korsbenet, </a:t>
            </a:r>
            <a:r>
              <a:rPr lang="sv-SE" dirty="0" err="1"/>
              <a:t>sakrum</a:t>
            </a:r>
            <a:r>
              <a:rPr lang="sv-SE" dirty="0"/>
              <a:t>. På var sida </a:t>
            </a:r>
            <a:r>
              <a:rPr lang="sv-SE" dirty="0" err="1"/>
              <a:t>ledar</a:t>
            </a:r>
            <a:r>
              <a:rPr lang="sv-SE" dirty="0"/>
              <a:t> </a:t>
            </a:r>
            <a:r>
              <a:rPr lang="sv-SE" dirty="0" err="1"/>
              <a:t>sakrum</a:t>
            </a:r>
            <a:r>
              <a:rPr lang="sv-SE" dirty="0"/>
              <a:t> mot tarmbenet, </a:t>
            </a:r>
            <a:r>
              <a:rPr lang="sv-SE" dirty="0" err="1"/>
              <a:t>ilium</a:t>
            </a:r>
            <a:r>
              <a:rPr lang="sv-SE" dirty="0"/>
              <a:t>. Vi har alltså höger + vänster </a:t>
            </a:r>
            <a:r>
              <a:rPr lang="sv-SE" dirty="0" err="1"/>
              <a:t>sakroilikaled</a:t>
            </a:r>
            <a:r>
              <a:rPr lang="sv-SE" dirty="0"/>
              <a:t> = </a:t>
            </a:r>
            <a:r>
              <a:rPr lang="sv-SE" b="1" dirty="0"/>
              <a:t>SI-leder</a:t>
            </a:r>
            <a:r>
              <a:rPr lang="sv-SE" dirty="0"/>
              <a:t>. </a:t>
            </a:r>
          </a:p>
          <a:p>
            <a:pPr>
              <a:lnSpc>
                <a:spcPct val="150000"/>
              </a:lnSpc>
            </a:pPr>
            <a:r>
              <a:rPr lang="sv-SE" dirty="0"/>
              <a:t>Inflammation i </a:t>
            </a:r>
            <a:r>
              <a:rPr lang="sv-SE" dirty="0" err="1"/>
              <a:t>sakroiliakalederna</a:t>
            </a:r>
            <a:r>
              <a:rPr lang="sv-SE" dirty="0"/>
              <a:t> kallas </a:t>
            </a:r>
            <a:r>
              <a:rPr lang="sv-SE" b="1" dirty="0" err="1"/>
              <a:t>sakroiliit</a:t>
            </a:r>
            <a:r>
              <a:rPr lang="sv-S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54629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524914-286E-43D5-97DB-7C81806AB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Hur hittar vi nya AS patienter?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C77932B-05F5-4D71-AD49-EF8E750D9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89315"/>
            <a:ext cx="12191999" cy="5268686"/>
          </a:xfrm>
        </p:spPr>
        <p:txBody>
          <a:bodyPr>
            <a:normAutofit lnSpcReduction="10000"/>
          </a:bodyPr>
          <a:lstStyle/>
          <a:p>
            <a:pPr marL="457200" lvl="1" indent="0" algn="ctr">
              <a:lnSpc>
                <a:spcPct val="150000"/>
              </a:lnSpc>
              <a:buNone/>
            </a:pPr>
            <a:r>
              <a:rPr lang="sv-SE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Fortfarande ofta lång tid från debut av besvär till diagnos! </a:t>
            </a:r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sv-SE" sz="2000" i="1" dirty="0"/>
              <a:t>Svårt vid vanlig undersökning att ”se” rygginflammation: Leder i ryggen ligger djupt – ledsvullnad syns inte, ömhet kan också sitta i muskler/muskelfästen. Andra orsaker till ryggvärk är vanligare. </a:t>
            </a:r>
          </a:p>
          <a:p>
            <a:pPr lvl="1">
              <a:lnSpc>
                <a:spcPct val="150000"/>
              </a:lnSpc>
            </a:pPr>
            <a:endParaRPr lang="sv-SE" sz="2000" dirty="0"/>
          </a:p>
          <a:p>
            <a:pPr marL="457200" lvl="1" indent="0">
              <a:lnSpc>
                <a:spcPct val="150000"/>
              </a:lnSpc>
              <a:buNone/>
            </a:pPr>
            <a:r>
              <a:rPr lang="sv-SE" sz="2000" dirty="0"/>
              <a:t>	</a:t>
            </a:r>
            <a:r>
              <a:rPr lang="sv-SE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Inflammatorisk ryggvärk: </a:t>
            </a:r>
          </a:p>
          <a:p>
            <a:pPr lvl="1">
              <a:lnSpc>
                <a:spcPct val="150000"/>
              </a:lnSpc>
            </a:pPr>
            <a:r>
              <a:rPr lang="sv-SE" sz="2000" dirty="0"/>
              <a:t>Ryggvärk börjar smygande, nertill i rygg, ”innanför skinkorna”. </a:t>
            </a:r>
          </a:p>
          <a:p>
            <a:pPr lvl="1">
              <a:lnSpc>
                <a:spcPct val="150000"/>
              </a:lnSpc>
            </a:pPr>
            <a:r>
              <a:rPr lang="sv-SE" sz="2000" dirty="0"/>
              <a:t>Startar före 40 års ålder</a:t>
            </a:r>
          </a:p>
          <a:p>
            <a:pPr lvl="1">
              <a:lnSpc>
                <a:spcPct val="150000"/>
              </a:lnSpc>
            </a:pPr>
            <a:r>
              <a:rPr lang="sv-SE" sz="2000" dirty="0"/>
              <a:t>Bättre av (lätt) rörelse. – Tung belastning kan dock ge smärta från bäckenleder! </a:t>
            </a:r>
          </a:p>
          <a:p>
            <a:pPr lvl="1">
              <a:lnSpc>
                <a:spcPct val="150000"/>
              </a:lnSpc>
            </a:pPr>
            <a:r>
              <a:rPr lang="sv-SE" sz="2000" dirty="0"/>
              <a:t>Blir inte bättre av att vila. </a:t>
            </a:r>
          </a:p>
          <a:p>
            <a:pPr lvl="1">
              <a:lnSpc>
                <a:spcPct val="150000"/>
              </a:lnSpc>
            </a:pPr>
            <a:r>
              <a:rPr lang="sv-SE" sz="2000" dirty="0"/>
              <a:t>Vaknar på natten av ryggvärk</a:t>
            </a:r>
            <a:r>
              <a:rPr lang="sv-SE" sz="800" dirty="0"/>
              <a:t>.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sv-SE" sz="800" dirty="0"/>
              <a:t>		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0DB52986-BC40-4FE1-B570-EC87F0D4DF13}"/>
              </a:ext>
            </a:extLst>
          </p:cNvPr>
          <p:cNvSpPr txBox="1"/>
          <p:nvPr/>
        </p:nvSpPr>
        <p:spPr>
          <a:xfrm>
            <a:off x="5072743" y="5661878"/>
            <a:ext cx="6193971" cy="830997"/>
          </a:xfrm>
          <a:prstGeom prst="rect">
            <a:avLst/>
          </a:prstGeom>
          <a:ln w="19050"/>
          <a:effectLst>
            <a:softEdge rad="127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Typiskt för inflammation är dygnsvariation – sämre under </a:t>
            </a:r>
            <a:r>
              <a:rPr lang="sv-SE" sz="24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natt+morgon</a:t>
            </a:r>
            <a:r>
              <a:rPr lang="sv-SE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bättre under dagen!</a:t>
            </a:r>
          </a:p>
        </p:txBody>
      </p:sp>
    </p:spTree>
    <p:extLst>
      <p:ext uri="{BB962C8B-B14F-4D97-AF65-F5344CB8AC3E}">
        <p14:creationId xmlns:p14="http://schemas.microsoft.com/office/powerpoint/2010/main" val="3882918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2CCC23-48DB-4A76-8D75-C6F498EAE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Hitta nya AS patienter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3908DF7-4C90-4EE8-AE7B-184B8B493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13" y="1480456"/>
            <a:ext cx="10853057" cy="5377544"/>
          </a:xfrm>
        </p:spPr>
        <p:txBody>
          <a:bodyPr>
            <a:normAutofit fontScale="92500"/>
          </a:bodyPr>
          <a:lstStyle/>
          <a:p>
            <a:pPr marL="457200" lvl="1" indent="0">
              <a:lnSpc>
                <a:spcPct val="150000"/>
              </a:lnSpc>
              <a:buNone/>
            </a:pPr>
            <a:r>
              <a:rPr lang="sv-SE" dirty="0"/>
              <a:t>Ytterligare tecken hos personer med tidig AS:  </a:t>
            </a:r>
          </a:p>
          <a:p>
            <a:pPr lvl="1">
              <a:lnSpc>
                <a:spcPct val="150000"/>
              </a:lnSpc>
            </a:pPr>
            <a:r>
              <a:rPr lang="sv-SE" dirty="0"/>
              <a:t>Tydlig förbättring av besvär med vanliga inflammationsdämpare, NSAID. (Non-</a:t>
            </a:r>
            <a:r>
              <a:rPr lang="sv-SE" dirty="0" err="1"/>
              <a:t>Steroidal</a:t>
            </a:r>
            <a:r>
              <a:rPr lang="sv-SE" dirty="0"/>
              <a:t> Anti-</a:t>
            </a:r>
            <a:r>
              <a:rPr lang="sv-SE" dirty="0" err="1"/>
              <a:t>Inflammatory</a:t>
            </a:r>
            <a:r>
              <a:rPr lang="sv-SE" dirty="0"/>
              <a:t> Drugs; Ex Naproxen, Ipren, Orudis </a:t>
            </a:r>
            <a:r>
              <a:rPr lang="sv-SE" dirty="0" err="1"/>
              <a:t>mfl</a:t>
            </a:r>
            <a:r>
              <a:rPr lang="sv-SE" dirty="0"/>
              <a:t>). </a:t>
            </a:r>
          </a:p>
          <a:p>
            <a:pPr lvl="1">
              <a:lnSpc>
                <a:spcPct val="150000"/>
              </a:lnSpc>
            </a:pPr>
            <a:r>
              <a:rPr lang="sv-SE" dirty="0" err="1"/>
              <a:t>Senfästeinflammationer</a:t>
            </a:r>
            <a:r>
              <a:rPr lang="sv-SE" dirty="0"/>
              <a:t> = </a:t>
            </a:r>
            <a:r>
              <a:rPr lang="sv-SE" b="1" dirty="0"/>
              <a:t>entesiter</a:t>
            </a:r>
            <a:r>
              <a:rPr lang="sv-SE" dirty="0"/>
              <a:t>. – Typiskt häl (hälsporre eller </a:t>
            </a:r>
            <a:r>
              <a:rPr lang="sv-SE" dirty="0" err="1"/>
              <a:t>akillesseneinflammation</a:t>
            </a:r>
            <a:r>
              <a:rPr lang="sv-SE" dirty="0"/>
              <a:t>).  Svullnad i senfäste. Långvarigt. Kan utlösas av  bara lätt belastning. </a:t>
            </a:r>
          </a:p>
          <a:p>
            <a:pPr lvl="1">
              <a:lnSpc>
                <a:spcPct val="150000"/>
              </a:lnSpc>
            </a:pPr>
            <a:r>
              <a:rPr lang="sv-SE" dirty="0"/>
              <a:t>Öga: Regnbågshinneinflammation, </a:t>
            </a:r>
            <a:r>
              <a:rPr lang="sv-SE" b="1" dirty="0"/>
              <a:t>irit</a:t>
            </a:r>
            <a:r>
              <a:rPr lang="sv-SE" dirty="0"/>
              <a:t>. Smärtsamt, behandlas  med kortisondroppar lokalt. </a:t>
            </a:r>
          </a:p>
          <a:p>
            <a:pPr lvl="1">
              <a:lnSpc>
                <a:spcPct val="150000"/>
              </a:lnSpc>
            </a:pPr>
            <a:r>
              <a:rPr lang="sv-SE" dirty="0"/>
              <a:t>Nära släktingar med AS eller annan spondartrit, som inflammatorisk tarmsjukdom, psoriasis, irit.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93837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BF03011-E410-4502-8779-B19B9C37F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29" y="365125"/>
            <a:ext cx="11473542" cy="1325563"/>
          </a:xfrm>
        </p:spPr>
        <p:txBody>
          <a:bodyPr>
            <a:normAutofit/>
          </a:bodyPr>
          <a:lstStyle/>
          <a:p>
            <a:pPr algn="ctr"/>
            <a:r>
              <a:rPr lang="sv-S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Tidig</a:t>
            </a:r>
            <a:r>
              <a:rPr lang="sv-SE" dirty="0"/>
              <a:t> diagnos av AS: </a:t>
            </a:r>
            <a:br>
              <a:rPr lang="sv-SE" dirty="0"/>
            </a:br>
            <a:r>
              <a:rPr lang="sv-SE" dirty="0"/>
              <a:t>MR visar benmärgsödem i bäckenleder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8F14A32E-7223-4266-B62E-23E2E973E1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09987"/>
            <a:ext cx="7543723" cy="4762955"/>
          </a:xfr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4523398B-99BF-462D-A8DD-7B1A21B0D488}"/>
              </a:ext>
            </a:extLst>
          </p:cNvPr>
          <p:cNvSpPr txBox="1"/>
          <p:nvPr/>
        </p:nvSpPr>
        <p:spPr>
          <a:xfrm>
            <a:off x="7543722" y="1970314"/>
            <a:ext cx="4648277" cy="454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v-SE" sz="2800" dirty="0"/>
              <a:t>MR, magnetresonans, visar vatteninnehåll i skelettet vilket ökar vid inflammation = </a:t>
            </a:r>
            <a:r>
              <a:rPr lang="sv-SE" sz="2800" b="1" dirty="0"/>
              <a:t>benmärgsödem</a:t>
            </a:r>
            <a:r>
              <a:rPr lang="sv-SE" sz="2800" dirty="0"/>
              <a:t>. – Här benmärgsödem kring vänster SI-led, samt ett litet område på höger SI-led. </a:t>
            </a:r>
          </a:p>
        </p:txBody>
      </p:sp>
    </p:spTree>
    <p:extLst>
      <p:ext uri="{BB962C8B-B14F-4D97-AF65-F5344CB8AC3E}">
        <p14:creationId xmlns:p14="http://schemas.microsoft.com/office/powerpoint/2010/main" val="135566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A160C1-776A-43F9-8DCB-AC35B03D6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4000" dirty="0"/>
              <a:t>MR SI-leder visar om sjukdomen är aktiv eller ej 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CF7DACD-BDDB-45DB-8753-B40F7D936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6486" y="1825625"/>
            <a:ext cx="4637314" cy="46672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v-SE" dirty="0"/>
              <a:t>När inflammationen läkt syns på MR istället ökat fettinnehåll i benet när leden. </a:t>
            </a:r>
          </a:p>
          <a:p>
            <a:pPr>
              <a:lnSpc>
                <a:spcPct val="150000"/>
              </a:lnSpc>
            </a:pPr>
            <a:r>
              <a:rPr lang="sv-SE" dirty="0"/>
              <a:t>Skador på skelettet (erosion) i leden kallas för usurer och är typiskt för AS. 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C74A01C-B5D5-4179-B290-C3F413C8C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29" y="1603193"/>
            <a:ext cx="5951931" cy="512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863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F054924-ADEC-4172-BE46-F613A6899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0829" y="740229"/>
            <a:ext cx="4876799" cy="4876800"/>
          </a:xfrm>
        </p:spPr>
        <p:txBody>
          <a:bodyPr>
            <a:noAutofit/>
          </a:bodyPr>
          <a:lstStyle/>
          <a:p>
            <a:r>
              <a:rPr lang="sv-SE" sz="3200" dirty="0"/>
              <a:t>AS fortskrider:</a:t>
            </a:r>
            <a:br>
              <a:rPr lang="sv-SE" sz="3200" dirty="0"/>
            </a:br>
            <a:br>
              <a:rPr lang="sv-SE" sz="3200" dirty="0"/>
            </a:br>
            <a:r>
              <a:rPr lang="sv-SE" sz="3200" dirty="0"/>
              <a:t>Senare drabbas kotor i ryggen, särskilt där ligament fäster in. </a:t>
            </a:r>
            <a:br>
              <a:rPr lang="sv-SE" sz="3200" dirty="0"/>
            </a:br>
            <a:br>
              <a:rPr lang="sv-SE" sz="3200" dirty="0"/>
            </a:br>
            <a:r>
              <a:rPr lang="sv-SE" sz="3200" dirty="0"/>
              <a:t>Inflammation i SI-leder samt i rygg har en tendens att läka med förkalkning, som till slut låser lederna – då blir ryggen stel! 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6F2EA524-9619-4DC6-99BE-DCDEFC109A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8829" y="-4945"/>
            <a:ext cx="4007207" cy="6905408"/>
          </a:xfrm>
        </p:spPr>
      </p:pic>
    </p:spTree>
    <p:extLst>
      <p:ext uri="{BB962C8B-B14F-4D97-AF65-F5344CB8AC3E}">
        <p14:creationId xmlns:p14="http://schemas.microsoft.com/office/powerpoint/2010/main" val="1929548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19B366-2E23-4F87-91F3-A0D0B38E6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txBody>
          <a:bodyPr/>
          <a:lstStyle/>
          <a:p>
            <a:pPr algn="ctr"/>
            <a:r>
              <a:rPr lang="sv-SE" dirty="0"/>
              <a:t>Datortomografi SI-leder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98418016-DE7B-432F-B2F5-99CF22A25D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300" y="1284514"/>
            <a:ext cx="11739399" cy="4288971"/>
          </a:xfr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2F83DC1D-D0D3-4E2A-8FD3-DCB2D1EA0F03}"/>
              </a:ext>
            </a:extLst>
          </p:cNvPr>
          <p:cNvSpPr txBox="1"/>
          <p:nvPr/>
        </p:nvSpPr>
        <p:spPr>
          <a:xfrm>
            <a:off x="0" y="626204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/>
              <a:t>Datortomografi användes tidigare mycket, bra på att se usurer men ser ej aktiv inflammation. 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40313911-DE99-4C17-B89B-28FA39858150}"/>
              </a:ext>
            </a:extLst>
          </p:cNvPr>
          <p:cNvSpPr txBox="1"/>
          <p:nvPr/>
        </p:nvSpPr>
        <p:spPr>
          <a:xfrm>
            <a:off x="1143001" y="5769427"/>
            <a:ext cx="3592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Usurer (vita pilar)  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32BB0EBE-4F48-4860-B48F-30110B952E20}"/>
              </a:ext>
            </a:extLst>
          </p:cNvPr>
          <p:cNvSpPr txBox="1"/>
          <p:nvPr/>
        </p:nvSpPr>
        <p:spPr>
          <a:xfrm>
            <a:off x="6792686" y="5733097"/>
            <a:ext cx="4463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Förbening = ankylos av SI-leder.   </a:t>
            </a:r>
          </a:p>
        </p:txBody>
      </p:sp>
    </p:spTree>
    <p:extLst>
      <p:ext uri="{BB962C8B-B14F-4D97-AF65-F5344CB8AC3E}">
        <p14:creationId xmlns:p14="http://schemas.microsoft.com/office/powerpoint/2010/main" val="2828640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1090</TotalTime>
  <Words>1647</Words>
  <Application>Microsoft Office PowerPoint</Application>
  <PresentationFormat>Bredbild</PresentationFormat>
  <Paragraphs>105</Paragraphs>
  <Slides>22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Office-tema</vt:lpstr>
      <vt:lpstr>Vad är nytt inom  ankyloserande spondylit, AS,  och icke-radiografisk spondylartrit? </vt:lpstr>
      <vt:lpstr>Lite om namnen på ryggreumatisk sjukdom</vt:lpstr>
      <vt:lpstr>Lite mer om medicinska termer vid ryggreumatisk sjukdom</vt:lpstr>
      <vt:lpstr>Hur hittar vi nya AS patienter?</vt:lpstr>
      <vt:lpstr>Hitta nya AS patienter</vt:lpstr>
      <vt:lpstr>Tidig diagnos av AS:  MR visar benmärgsödem i bäckenleder</vt:lpstr>
      <vt:lpstr>MR SI-leder visar om sjukdomen är aktiv eller ej </vt:lpstr>
      <vt:lpstr>AS fortskrider:  Senare drabbas kotor i ryggen, särskilt där ligament fäster in.   Inflammation i SI-leder samt i rygg har en tendens att läka med förkalkning, som till slut låser lederna – då blir ryggen stel! </vt:lpstr>
      <vt:lpstr>Datortomografi SI-leder</vt:lpstr>
      <vt:lpstr>Vanlig röntgen ser inte  inflammation i bäckenleder (sakroiliit)! </vt:lpstr>
      <vt:lpstr>Blodprov vid AS </vt:lpstr>
      <vt:lpstr>Ärftligheten viktig för vem som utvecklar AS </vt:lpstr>
      <vt:lpstr>PowerPoint-presentation</vt:lpstr>
      <vt:lpstr>Inflammation vid reumatisk sjukdom  ökar risk för andra tillstånd</vt:lpstr>
      <vt:lpstr>Risk-schema för hjärt/kärlsjukdom</vt:lpstr>
      <vt:lpstr>Behandling vid AS: Träning</vt:lpstr>
      <vt:lpstr>Komma igång med träning</vt:lpstr>
      <vt:lpstr>Diet vid AS</vt:lpstr>
      <vt:lpstr>Läkemedelsbehandling vid AS</vt:lpstr>
      <vt:lpstr>Läkemedelsbehandling vid AS: biologiska</vt:lpstr>
      <vt:lpstr>Nyare biologiska läkemedel vid AS</vt:lpstr>
      <vt:lpstr>Nyast vid AS: JAK-hämmare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Vad händer nytt inom AS? </dc:title>
  <dc:creator>Nicklas Nilsson</dc:creator>
  <cp:lastModifiedBy>Nicklas Nilsson</cp:lastModifiedBy>
  <cp:revision>93</cp:revision>
  <dcterms:created xsi:type="dcterms:W3CDTF">2022-01-22T07:45:59Z</dcterms:created>
  <dcterms:modified xsi:type="dcterms:W3CDTF">2022-02-06T10:18:54Z</dcterms:modified>
</cp:coreProperties>
</file>